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9" r:id="rId4"/>
  </p:sldMasterIdLst>
  <p:notesMasterIdLst>
    <p:notesMasterId r:id="rId18"/>
  </p:notesMasterIdLst>
  <p:handoutMasterIdLst>
    <p:handoutMasterId r:id="rId19"/>
  </p:handoutMasterIdLst>
  <p:sldIdLst>
    <p:sldId id="263" r:id="rId5"/>
    <p:sldId id="348" r:id="rId6"/>
    <p:sldId id="422" r:id="rId7"/>
    <p:sldId id="445" r:id="rId8"/>
    <p:sldId id="441" r:id="rId9"/>
    <p:sldId id="347" r:id="rId10"/>
    <p:sldId id="324" r:id="rId11"/>
    <p:sldId id="338" r:id="rId12"/>
    <p:sldId id="357" r:id="rId13"/>
    <p:sldId id="442" r:id="rId14"/>
    <p:sldId id="436" r:id="rId15"/>
    <p:sldId id="446" r:id="rId16"/>
    <p:sldId id="44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7A9D0-707D-4965-AAEE-DC017CC827F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04CC1-9699-4179-A2DD-450A188C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9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04CC1-9699-4179-A2DD-450A188C8B7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8269" y="924608"/>
            <a:ext cx="11028219" cy="1101943"/>
          </a:xfrm>
        </p:spPr>
        <p:txBody>
          <a:bodyPr anchor="b"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нахождение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первого слагаемого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нахождение суммы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5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712278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388660" y="5118139"/>
            <a:ext cx="6589058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C53C06-8995-4898-B72E-0A6DC4557853}"/>
              </a:ext>
            </a:extLst>
          </p:cNvPr>
          <p:cNvSpPr txBox="1"/>
          <p:nvPr/>
        </p:nvSpPr>
        <p:spPr>
          <a:xfrm>
            <a:off x="2350849" y="2328768"/>
            <a:ext cx="8012351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935506"/>
            <a:ext cx="2077915" cy="2870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3008495" y="1580439"/>
            <a:ext cx="6175010" cy="272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3136901" y="4904039"/>
            <a:ext cx="6527800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 проверьте  у  </a:t>
            </a:r>
            <a:r>
              <a:rPr lang="ru-RU" sz="2800" b="1" i="1" dirty="0">
                <a:solidFill>
                  <a:schemeClr val="tx1"/>
                </a:solidFill>
              </a:rPr>
              <a:t>себя </a:t>
            </a:r>
            <a:r>
              <a:rPr lang="ru-RU" sz="2800" b="1" i="1" dirty="0" smtClean="0">
                <a:solidFill>
                  <a:schemeClr val="tx1"/>
                </a:solidFill>
              </a:rPr>
              <a:t> усвоенные  </a:t>
            </a:r>
            <a:r>
              <a:rPr lang="ru-RU" sz="2800" b="1" i="1" dirty="0">
                <a:solidFill>
                  <a:schemeClr val="tx1"/>
                </a:solidFill>
              </a:rPr>
              <a:t>знания.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29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720353"/>
            <a:ext cx="2221350" cy="3130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2801560" y="1747372"/>
            <a:ext cx="6588880" cy="272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2801560" y="4885923"/>
            <a:ext cx="7586381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 проверьте  друг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друга  усвоенные  </a:t>
            </a:r>
            <a:r>
              <a:rPr lang="ru-RU" sz="2800" b="1" i="1" dirty="0">
                <a:solidFill>
                  <a:schemeClr val="tx1"/>
                </a:solidFill>
              </a:rPr>
              <a:t>знания.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28145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7" y="1449199"/>
            <a:ext cx="643308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602415" y="2979205"/>
            <a:ext cx="5937935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4358715" y="4565724"/>
            <a:ext cx="6509435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37473930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253318" y="321827"/>
            <a:ext cx="2474257" cy="1156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601860" y="1353671"/>
            <a:ext cx="8110963" cy="2908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из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648635"/>
            <a:ext cx="2155883" cy="31569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73B9AB8-382A-4820-AE5E-BD63DB919836}"/>
              </a:ext>
            </a:extLst>
          </p:cNvPr>
          <p:cNvSpPr/>
          <p:nvPr/>
        </p:nvSpPr>
        <p:spPr>
          <a:xfrm>
            <a:off x="3479585" y="5598858"/>
            <a:ext cx="5626016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расскажите друг другу правило.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418217" y="247348"/>
            <a:ext cx="1135556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краткую запись в виде таблицы,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укажите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компонентов и результата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действия сложения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решите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 eaLnBrk="0" fontAlgn="base" hangingPunct="0"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хоре пело несколько девочек и 14 мальчиков. Всего в хоре пело 32 ученика. Сколько девочек пело в хоре?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хоре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пели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девочек и 14 мальчиков. Сколько всего учеников пело в хоре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4144990" y="5749313"/>
            <a:ext cx="3902020" cy="1022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800" b="1" i="1" dirty="0">
                <a:solidFill>
                  <a:schemeClr val="tx1"/>
                </a:solidFill>
              </a:rPr>
              <a:t>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321859" y="5387205"/>
            <a:ext cx="7566211" cy="1390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D50BD5-C366-4710-89ED-79A696FCCF0E}"/>
              </a:ext>
            </a:extLst>
          </p:cNvPr>
          <p:cNvSpPr txBox="1"/>
          <p:nvPr/>
        </p:nvSpPr>
        <p:spPr>
          <a:xfrm>
            <a:off x="1506071" y="158130"/>
            <a:ext cx="9233647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хоре пело несколько девочек и 14 мальчиков. Всего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хоре пело 32 ученика. Сколько девочек пело в хоре?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7402"/>
              </p:ext>
            </p:extLst>
          </p:nvPr>
        </p:nvGraphicFramePr>
        <p:xfrm>
          <a:off x="2321859" y="1731664"/>
          <a:ext cx="7584141" cy="17514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8047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2528047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2528047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897964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девочек</a:t>
                      </a:r>
                      <a:endParaRPr lang="ru-RU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мальчиков</a:t>
                      </a:r>
                      <a:endParaRPr lang="ru-RU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indent="0" algn="ctr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  <a:endParaRPr lang="ru-RU" sz="28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264623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сумма</a:t>
                      </a:r>
                      <a:endParaRPr lang="ru-RU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BA0304-7867-48FD-B619-A9EEA8E98085}"/>
              </a:ext>
            </a:extLst>
          </p:cNvPr>
          <p:cNvSpPr txBox="1"/>
          <p:nvPr/>
        </p:nvSpPr>
        <p:spPr>
          <a:xfrm>
            <a:off x="3047999" y="3534482"/>
            <a:ext cx="5988425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= 18 (д.)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18 девочек.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606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321859" y="5387205"/>
            <a:ext cx="7566211" cy="1390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D50BD5-C366-4710-89ED-79A696FCCF0E}"/>
              </a:ext>
            </a:extLst>
          </p:cNvPr>
          <p:cNvSpPr txBox="1"/>
          <p:nvPr/>
        </p:nvSpPr>
        <p:spPr>
          <a:xfrm>
            <a:off x="1506071" y="158130"/>
            <a:ext cx="9233647" cy="155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хоре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пели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девочек и 14 мальчиков. Сколько всего учеников пело в хоре?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6742"/>
              </p:ext>
            </p:extLst>
          </p:nvPr>
        </p:nvGraphicFramePr>
        <p:xfrm>
          <a:off x="2321859" y="1819836"/>
          <a:ext cx="6714566" cy="15654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46838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2184457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2183271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03239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девочек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мальчиков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  <a:endParaRPr lang="ru-RU" sz="24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264623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24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BA0304-7867-48FD-B619-A9EEA8E98085}"/>
              </a:ext>
            </a:extLst>
          </p:cNvPr>
          <p:cNvSpPr txBox="1"/>
          <p:nvPr/>
        </p:nvSpPr>
        <p:spPr>
          <a:xfrm>
            <a:off x="3048000" y="3508640"/>
            <a:ext cx="5988425" cy="165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 =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(уч.)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ученика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269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466165" y="764764"/>
            <a:ext cx="11330669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Задача 1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868D109-F12C-442E-ADA4-71BC43339628}"/>
              </a:ext>
            </a:extLst>
          </p:cNvPr>
          <p:cNvSpPr/>
          <p:nvPr/>
        </p:nvSpPr>
        <p:spPr>
          <a:xfrm>
            <a:off x="2303929" y="5092079"/>
            <a:ext cx="7611036" cy="1683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краткие записи и решения задач 1 и 2.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Как вы думаете, решая задачу 2, мы проверили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правильность решения задачи 1</a:t>
            </a:r>
            <a:r>
              <a:rPr lang="ru-RU" sz="2400" b="1" i="1" dirty="0" smtClean="0">
                <a:solidFill>
                  <a:schemeClr val="tx1"/>
                </a:solidFill>
              </a:rPr>
              <a:t>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30A8418D-1D85-4B75-ACAC-52C61267E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14432"/>
              </p:ext>
            </p:extLst>
          </p:nvPr>
        </p:nvGraphicFramePr>
        <p:xfrm>
          <a:off x="320508" y="1353671"/>
          <a:ext cx="5614477" cy="1542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1834477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девочек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мальчиков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  <a:endParaRPr lang="ru-RU" sz="23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D8C5A6A0-0F3B-4E44-9360-D358880E6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17623"/>
              </p:ext>
            </p:extLst>
          </p:nvPr>
        </p:nvGraphicFramePr>
        <p:xfrm>
          <a:off x="6255493" y="1353672"/>
          <a:ext cx="5616000" cy="1542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девочек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мальчиков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  <a:endParaRPr lang="ru-RU" sz="23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3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слагаемое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81604B7-CB74-4CA5-ABE1-39DE52B7934A}"/>
              </a:ext>
            </a:extLst>
          </p:cNvPr>
          <p:cNvSpPr txBox="1"/>
          <p:nvPr/>
        </p:nvSpPr>
        <p:spPr>
          <a:xfrm>
            <a:off x="1241612" y="2959200"/>
            <a:ext cx="9708777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ru-RU" sz="28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= 18 (д.)                                 18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= 32 (уч.)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18 девочек.                          Ответ: 32 ученика.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DD23EE9-0022-44BB-9585-55F4F9DD60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729318" y="4381500"/>
            <a:ext cx="6607379" cy="14820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i="1" dirty="0">
                <a:solidFill>
                  <a:schemeClr val="tx1"/>
                </a:solidFill>
              </a:rPr>
              <a:t>расскажите друг другу, какие задачи называются </a:t>
            </a:r>
            <a:r>
              <a:rPr lang="ru-RU" sz="2800" b="1" i="1" dirty="0">
                <a:solidFill>
                  <a:srgbClr val="FF0000"/>
                </a:solidFill>
              </a:rPr>
              <a:t>обратными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8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FB626A-97BC-4003-AFF2-9256A21A1A60}"/>
              </a:ext>
            </a:extLst>
          </p:cNvPr>
          <p:cNvSpPr txBox="1"/>
          <p:nvPr/>
        </p:nvSpPr>
        <p:spPr>
          <a:xfrm>
            <a:off x="1113947" y="994451"/>
            <a:ext cx="9964107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29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559456" y="5513294"/>
            <a:ext cx="5876644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знание 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0D66F9-E95E-4775-BFCD-72690DCBA70C}"/>
              </a:ext>
            </a:extLst>
          </p:cNvPr>
          <p:cNvSpPr txBox="1"/>
          <p:nvPr/>
        </p:nvSpPr>
        <p:spPr>
          <a:xfrm>
            <a:off x="2601861" y="1933613"/>
            <a:ext cx="7402752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из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вычесть второе слагаемое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microsoft.com/sharepoint/v3"/>
    <ds:schemaRef ds:uri="http://schemas.microsoft.com/office/infopath/2007/PartnerControls"/>
    <ds:schemaRef ds:uri="http://purl.org/dc/terms/"/>
    <ds:schemaRef ds:uri="2547570a-e5f4-4946-a4c3-82580e42479e"/>
    <ds:schemaRef ds:uri="http://www.w3.org/XML/1998/namespace"/>
    <ds:schemaRef ds:uri="http://schemas.microsoft.com/office/2006/documentManagement/types"/>
    <ds:schemaRef ds:uri="http://purl.org/dc/elements/1.1/"/>
    <ds:schemaRef ds:uri="6ee78bd2-4339-4042-adc0-bcc646419980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17014</TotalTime>
  <Words>430</Words>
  <Application>Microsoft Office PowerPoint</Application>
  <PresentationFormat>Произвольный</PresentationFormat>
  <Paragraphs>135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Использование приёма сравнения при решении двух типов простых задач:   на нахождение первого слагаемого   и на нахождение суммы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291</cp:revision>
  <dcterms:created xsi:type="dcterms:W3CDTF">2022-11-26T19:01:26Z</dcterms:created>
  <dcterms:modified xsi:type="dcterms:W3CDTF">2025-04-21T13:19:23Z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